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2" r:id="rId2"/>
  </p:sldMasterIdLst>
  <p:notesMasterIdLst>
    <p:notesMasterId r:id="rId14"/>
  </p:notesMasterIdLst>
  <p:sldIdLst>
    <p:sldId id="495" r:id="rId3"/>
    <p:sldId id="496" r:id="rId4"/>
    <p:sldId id="497" r:id="rId5"/>
    <p:sldId id="499" r:id="rId6"/>
    <p:sldId id="500" r:id="rId7"/>
    <p:sldId id="501" r:id="rId8"/>
    <p:sldId id="502" r:id="rId9"/>
    <p:sldId id="503" r:id="rId10"/>
    <p:sldId id="504" r:id="rId11"/>
    <p:sldId id="505" r:id="rId12"/>
    <p:sldId id="50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0" d="100"/>
          <a:sy n="60" d="100"/>
        </p:scale>
        <p:origin x="140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70192-259E-4B69-98FD-70C7043C4D88}" type="datetimeFigureOut">
              <a:rPr lang="en-US" smtClean="0"/>
              <a:pPr/>
              <a:t>6/14/2021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16D9C-1955-4412-97E1-74B7BBFC2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6629400" cy="2590800"/>
          </a:xfrm>
        </p:spPr>
        <p:txBody>
          <a:bodyPr anchor="t"/>
          <a:lstStyle>
            <a:lvl1pPr algn="ct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B992530-92A3-44B4-96DF-B2605C41F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275E-019F-4DBF-9570-2B2CFE58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3C3C-488C-4C21-8865-BBB9440A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0CA6-51E5-4909-A9E7-74F83F15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E149-5D86-4BF5-BCC2-4D8A9996A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31925" y="365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84325" y="265113"/>
            <a:ext cx="6950075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2400" y="0"/>
            <a:ext cx="8778875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31925" y="2651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7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24232"/>
            <a:ext cx="9144001" cy="509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504" y="6625655"/>
            <a:ext cx="7893496" cy="162014"/>
          </a:xfrm>
        </p:spPr>
        <p:txBody>
          <a:bodyPr/>
          <a:lstStyle>
            <a:lvl1pPr algn="ctr">
              <a:defRPr b="1">
                <a:ln>
                  <a:noFill/>
                </a:ln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625655"/>
            <a:ext cx="538376" cy="115713"/>
          </a:xfrm>
        </p:spPr>
        <p:txBody>
          <a:bodyPr/>
          <a:lstStyle>
            <a:lvl1pPr>
              <a:defRPr sz="1800" b="1">
                <a:solidFill>
                  <a:srgbClr val="002060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981135-CAE6-4192-AE0D-CFEB106D2B27}"/>
              </a:ext>
            </a:extLst>
          </p:cNvPr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>
                <a:solidFill>
                  <a:schemeClr val="bg1"/>
                </a:solidFill>
              </a:ln>
              <a:solidFill>
                <a:schemeClr val="bg1">
                  <a:alpha val="8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B312E0-886D-471E-A8FF-D96F41F33C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0" y="-23019"/>
            <a:ext cx="1143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95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73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C7008-F5ED-4269-A898-E084C9C89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3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6BB36-18C6-4FE9-B805-A8C3DE15B0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8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96200" cy="990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91265"/>
            <a:ext cx="8610600" cy="4678363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22860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7B-5CA3-4472-B01C-99CB7689D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9D3AF6-13DD-4098-9AD3-7329A97353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0" y="0"/>
            <a:ext cx="1143000" cy="9144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C28FB-DE10-4C5E-A921-43ECF992E8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4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BB723-660E-4467-8A37-055799D18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9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10998E90-0A32-499E-B1BB-FF45A4E227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04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E766B00E-CF0F-496B-9F75-F8C31B645E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13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6275E-019F-4DBF-9570-2B2CFE581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16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E3C3C-488C-4C21-8865-BBB9440A0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0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6629400" cy="1826363"/>
          </a:xfrm>
        </p:spPr>
        <p:txBody>
          <a:bodyPr tIns="0" bIns="0" anchor="t">
            <a:noAutofit/>
          </a:bodyPr>
          <a:lstStyle>
            <a:lvl1pPr algn="l">
              <a:buNone/>
              <a:defRPr sz="6600" b="1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ush Script MT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0"/>
            <a:ext cx="1219200" cy="284163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17A7-E8DB-44FD-ABFD-9152337CD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7008-F5ED-4269-A898-E084C9C89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BB36-18C6-4FE9-B805-A8C3DE15B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28FB-DE10-4C5E-A921-43ECF992E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B723-660E-4467-8A37-055799D18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 b="1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 b="1"/>
            </a:lvl1pPr>
            <a:lvl2pPr>
              <a:defRPr sz="2400" b="1"/>
            </a:lvl2pPr>
            <a:lvl3pPr>
              <a:defRPr sz="22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8E90-0A32-499E-B1BB-FF45A4E22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1219200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rgbClr val="FFD0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2600" y="2743200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 b="1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00E-CF0F-496B-9F75-F8C31B64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5410200"/>
            <a:ext cx="9144000" cy="14541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099" name="Title Placeholder 8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04800" y="1371600"/>
            <a:ext cx="76200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2A4EA7-F13F-43F3-A75F-8AA8F92E9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 kern="1200">
          <a:solidFill>
            <a:srgbClr val="FFD03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205" y="6510562"/>
            <a:ext cx="7779569" cy="196230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l">
              <a:defRPr sz="950" b="1"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3522" y="6761162"/>
            <a:ext cx="798998" cy="196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1">
                <a:ln>
                  <a:noFill/>
                </a:ln>
                <a:solidFill>
                  <a:srgbClr val="002060">
                    <a:alpha val="20000"/>
                  </a:srgbClr>
                </a:solidFill>
                <a:latin typeface="+mj-lt"/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iarelogo.JPG">
            <a:extLst>
              <a:ext uri="{FF2B5EF4-FFF2-40B4-BE49-F238E27FC236}">
                <a16:creationId xmlns:a16="http://schemas.microsoft.com/office/drawing/2014/main" id="{839266DC-9B3F-4D45-A256-2067344A6AF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22EEF6-5AB3-4A04-BD61-B94BD73F7243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9" descr="iarelogo.JPG">
            <a:extLst>
              <a:ext uri="{FF2B5EF4-FFF2-40B4-BE49-F238E27FC236}">
                <a16:creationId xmlns:a16="http://schemas.microsoft.com/office/drawing/2014/main" id="{2AE24995-5F57-42D7-A8F8-7B925B6EDA0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358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Unit-3 Pending Problems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F238-7256-4607-ABF5-17DA7C0620B0}"/>
              </a:ext>
            </a:extLst>
          </p:cNvPr>
          <p:cNvSpPr txBox="1"/>
          <p:nvPr/>
        </p:nvSpPr>
        <p:spPr>
          <a:xfrm>
            <a:off x="99442" y="980728"/>
            <a:ext cx="9044558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/>
              <a:t>Construct the finite automaton equivalent to the regular expressions</a:t>
            </a:r>
          </a:p>
          <a:p>
            <a:pPr marL="342900" indent="-342900">
              <a:buAutoNum type="arabicPeriod"/>
            </a:pPr>
            <a:r>
              <a:rPr lang="en-US" sz="2400" b="1" dirty="0"/>
              <a:t>aa</a:t>
            </a:r>
          </a:p>
          <a:p>
            <a:pPr marL="342900" indent="-342900">
              <a:buAutoNum type="arabicPeriod"/>
            </a:pPr>
            <a:r>
              <a:rPr lang="en-US" sz="2400" b="1" dirty="0"/>
              <a:t>a*</a:t>
            </a:r>
          </a:p>
          <a:p>
            <a:pPr marL="342900" indent="-342900">
              <a:buAutoNum type="arabicPeriod"/>
            </a:pPr>
            <a:r>
              <a:rPr lang="en-US" sz="2400" b="1" dirty="0" err="1"/>
              <a:t>a+b</a:t>
            </a:r>
            <a:endParaRPr lang="en-US" sz="2400" b="1" dirty="0"/>
          </a:p>
          <a:p>
            <a:pPr marL="342900" indent="-342900">
              <a:buAutoNum type="arabicPeriod"/>
            </a:pPr>
            <a:r>
              <a:rPr lang="en-US" sz="2400" b="1" dirty="0" err="1"/>
              <a:t>aa+bb</a:t>
            </a:r>
            <a:endParaRPr lang="en-US" sz="2400" b="1" dirty="0"/>
          </a:p>
          <a:p>
            <a:pPr marL="342900" indent="-342900">
              <a:buAutoNum type="arabicPeriod"/>
            </a:pPr>
            <a:r>
              <a:rPr lang="en-US" sz="2400" b="1" dirty="0" err="1"/>
              <a:t>ab+ba+ca</a:t>
            </a:r>
            <a:endParaRPr lang="en-US" sz="2400" b="1" dirty="0"/>
          </a:p>
          <a:p>
            <a:pPr marL="342900" indent="-342900">
              <a:buAutoNum type="arabicPeriod"/>
            </a:pPr>
            <a:r>
              <a:rPr lang="en-US" sz="2400" b="1" dirty="0"/>
              <a:t>(</a:t>
            </a:r>
            <a:r>
              <a:rPr lang="en-US" sz="2400" b="1" dirty="0" err="1"/>
              <a:t>a+b</a:t>
            </a:r>
            <a:r>
              <a:rPr lang="en-US" sz="2400" b="1" dirty="0"/>
              <a:t>)*</a:t>
            </a:r>
          </a:p>
          <a:p>
            <a:pPr marL="342900" indent="-342900">
              <a:buAutoNum type="arabicPeriod"/>
            </a:pPr>
            <a:r>
              <a:rPr lang="en-US" sz="2400" b="1" dirty="0"/>
              <a:t>(</a:t>
            </a:r>
            <a:r>
              <a:rPr lang="en-US" sz="2400" b="1" dirty="0" err="1"/>
              <a:t>a+b</a:t>
            </a:r>
            <a:r>
              <a:rPr lang="en-US" sz="2400" b="1" dirty="0"/>
              <a:t>)*aa</a:t>
            </a:r>
          </a:p>
          <a:p>
            <a:pPr marL="342900" indent="-342900">
              <a:buAutoNum type="arabicPeriod"/>
            </a:pPr>
            <a:r>
              <a:rPr lang="en-US" sz="2400" b="1" dirty="0"/>
              <a:t>(</a:t>
            </a:r>
            <a:r>
              <a:rPr lang="en-US" sz="2400" b="1" dirty="0" err="1"/>
              <a:t>a+b</a:t>
            </a:r>
            <a:r>
              <a:rPr lang="en-US" sz="2400" b="1" dirty="0"/>
              <a:t>)*aa(</a:t>
            </a:r>
            <a:r>
              <a:rPr lang="en-US" sz="2400" b="1" dirty="0" err="1"/>
              <a:t>a+b</a:t>
            </a:r>
            <a:r>
              <a:rPr lang="en-US" sz="2400" b="1" dirty="0"/>
              <a:t>)*</a:t>
            </a:r>
          </a:p>
          <a:p>
            <a:pPr marL="342900" indent="-342900">
              <a:buAutoNum type="arabicPeriod"/>
            </a:pPr>
            <a:r>
              <a:rPr lang="en-US" sz="2400" b="1" dirty="0"/>
              <a:t>(</a:t>
            </a:r>
            <a:r>
              <a:rPr lang="en-US" sz="2400" b="1" dirty="0" err="1"/>
              <a:t>a+b</a:t>
            </a:r>
            <a:r>
              <a:rPr lang="en-US" sz="2400" b="1" dirty="0"/>
              <a:t>)* (</a:t>
            </a:r>
            <a:r>
              <a:rPr lang="en-US" sz="2400" b="1" dirty="0" err="1"/>
              <a:t>aa+ba</a:t>
            </a:r>
            <a:r>
              <a:rPr lang="en-US" sz="2400" b="1" dirty="0"/>
              <a:t>) (</a:t>
            </a:r>
            <a:r>
              <a:rPr lang="en-US" sz="2400" b="1" dirty="0" err="1"/>
              <a:t>a+b</a:t>
            </a:r>
            <a:r>
              <a:rPr lang="en-US" sz="2400" b="1" dirty="0"/>
              <a:t>)*</a:t>
            </a:r>
          </a:p>
          <a:p>
            <a:pPr marL="342900" indent="-342900">
              <a:buAutoNum type="arabicPeriod"/>
            </a:pPr>
            <a:r>
              <a:rPr lang="en-IN" sz="2400" b="1" dirty="0"/>
              <a:t>(0 + 1)*(00 + 11)(0 + 1)*</a:t>
            </a:r>
          </a:p>
          <a:p>
            <a:pPr marL="342900" indent="-342900">
              <a:buAutoNum type="arabicPeriod"/>
            </a:pPr>
            <a:r>
              <a:rPr lang="en-IN" sz="2400" b="1" dirty="0"/>
              <a:t>(</a:t>
            </a:r>
            <a:r>
              <a:rPr lang="en-IN" sz="2400" b="1" dirty="0" err="1"/>
              <a:t>a+b+c</a:t>
            </a:r>
            <a:r>
              <a:rPr lang="en-IN" sz="2400" b="1" dirty="0"/>
              <a:t>)*ab(</a:t>
            </a:r>
            <a:r>
              <a:rPr lang="en-IN" sz="2400" b="1" dirty="0" err="1"/>
              <a:t>a+b+c</a:t>
            </a:r>
            <a:r>
              <a:rPr lang="en-IN" sz="2400" b="1" dirty="0"/>
              <a:t>)*</a:t>
            </a:r>
          </a:p>
          <a:p>
            <a:pPr marL="342900" indent="-342900">
              <a:buAutoNum type="arabicPeriod"/>
            </a:pPr>
            <a:r>
              <a:rPr lang="en-US" sz="2000" b="1" dirty="0"/>
              <a:t>Construct a finite automaton accepting all strings over {0, 1} ending in 010 or 0010</a:t>
            </a:r>
          </a:p>
          <a:p>
            <a:pPr marL="342900" indent="-342900">
              <a:buAutoNum type="arabicPeriod"/>
            </a:pPr>
            <a:r>
              <a:rPr lang="en-US" sz="2000" b="1" dirty="0"/>
              <a:t>Φ</a:t>
            </a:r>
          </a:p>
          <a:p>
            <a:pPr marL="342900" indent="-342900">
              <a:buAutoNum type="arabicPeriod"/>
            </a:pPr>
            <a:r>
              <a:rPr lang="az-Cyrl-AZ" sz="2000" b="1" dirty="0"/>
              <a:t>Є</a:t>
            </a:r>
            <a:endParaRPr lang="en-US" sz="2000" b="1" dirty="0"/>
          </a:p>
          <a:p>
            <a:pPr marL="342900" indent="-342900">
              <a:buAutoNum type="arabicPeriod"/>
            </a:pPr>
            <a:r>
              <a:rPr lang="en-US" sz="2000" b="1" dirty="0"/>
              <a:t>a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2891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Closure Properties of Regular Sets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5D35096-2E3F-4BF8-AA03-045B0C46D7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051818" cy="676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985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Closure Properties of Regular Sets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9D5084-BEE2-49BF-815E-31B47823D5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24744"/>
            <a:ext cx="8496944" cy="1358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Unit-3 Pending Problems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F238-7256-4607-ABF5-17DA7C0620B0}"/>
              </a:ext>
            </a:extLst>
          </p:cNvPr>
          <p:cNvSpPr txBox="1"/>
          <p:nvPr/>
        </p:nvSpPr>
        <p:spPr>
          <a:xfrm>
            <a:off x="99442" y="1124744"/>
            <a:ext cx="904455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Construct the </a:t>
            </a:r>
            <a:r>
              <a:rPr lang="az-Cyrl-AZ" sz="2400" b="1" dirty="0"/>
              <a:t>є </a:t>
            </a:r>
            <a:r>
              <a:rPr lang="en-US" sz="2400" b="1" dirty="0"/>
              <a:t>-NFA for the regular expressions</a:t>
            </a:r>
          </a:p>
          <a:p>
            <a:endParaRPr lang="en-US" sz="2400" b="1" dirty="0"/>
          </a:p>
          <a:p>
            <a:pPr marL="342900" indent="-342900">
              <a:buAutoNum type="arabicPeriod"/>
            </a:pPr>
            <a:r>
              <a:rPr lang="en-US" sz="2400" b="1" dirty="0"/>
              <a:t>aa</a:t>
            </a:r>
          </a:p>
          <a:p>
            <a:pPr marL="342900" indent="-342900">
              <a:buAutoNum type="arabicPeriod"/>
            </a:pPr>
            <a:r>
              <a:rPr lang="en-US" sz="2400" b="1" dirty="0"/>
              <a:t>a*</a:t>
            </a:r>
          </a:p>
          <a:p>
            <a:pPr marL="342900" indent="-342900">
              <a:buAutoNum type="arabicPeriod"/>
            </a:pPr>
            <a:r>
              <a:rPr lang="en-US" sz="2400" b="1" dirty="0" err="1"/>
              <a:t>a+b</a:t>
            </a:r>
            <a:endParaRPr lang="en-US" sz="2400" b="1" dirty="0"/>
          </a:p>
          <a:p>
            <a:pPr marL="342900" indent="-342900">
              <a:buAutoNum type="arabicPeriod"/>
            </a:pPr>
            <a:r>
              <a:rPr lang="en-US" sz="2400" b="1" dirty="0" err="1"/>
              <a:t>aa+bb</a:t>
            </a:r>
            <a:endParaRPr lang="en-US" sz="2400" b="1" dirty="0"/>
          </a:p>
          <a:p>
            <a:pPr marL="342900" indent="-342900">
              <a:buAutoNum type="arabicPeriod"/>
            </a:pPr>
            <a:r>
              <a:rPr lang="en-US" sz="2400" b="1" dirty="0" err="1"/>
              <a:t>ab+ba+ca</a:t>
            </a:r>
            <a:endParaRPr lang="en-US" sz="2400" b="1" dirty="0"/>
          </a:p>
          <a:p>
            <a:pPr marL="342900" indent="-342900">
              <a:buAutoNum type="arabicPeriod"/>
            </a:pPr>
            <a:r>
              <a:rPr lang="en-US" sz="2400" b="1" dirty="0"/>
              <a:t>(</a:t>
            </a:r>
            <a:r>
              <a:rPr lang="en-US" sz="2400" b="1" dirty="0" err="1"/>
              <a:t>a+b</a:t>
            </a:r>
            <a:r>
              <a:rPr lang="en-US" sz="2400" b="1" dirty="0"/>
              <a:t>)*</a:t>
            </a:r>
          </a:p>
          <a:p>
            <a:pPr marL="342900" indent="-342900">
              <a:buAutoNum type="arabicPeriod"/>
            </a:pPr>
            <a:r>
              <a:rPr lang="en-US" sz="2400" b="1" dirty="0"/>
              <a:t>(</a:t>
            </a:r>
            <a:r>
              <a:rPr lang="en-US" sz="2400" b="1" dirty="0" err="1"/>
              <a:t>a+b</a:t>
            </a:r>
            <a:r>
              <a:rPr lang="en-US" sz="2400" b="1" dirty="0"/>
              <a:t>)*aa</a:t>
            </a:r>
          </a:p>
          <a:p>
            <a:pPr marL="342900" indent="-342900">
              <a:buAutoNum type="arabicPeriod"/>
            </a:pPr>
            <a:r>
              <a:rPr lang="en-US" sz="2400" b="1" dirty="0"/>
              <a:t>(</a:t>
            </a:r>
            <a:r>
              <a:rPr lang="en-US" sz="2400" b="1" dirty="0" err="1"/>
              <a:t>a+b</a:t>
            </a:r>
            <a:r>
              <a:rPr lang="en-US" sz="2400" b="1" dirty="0"/>
              <a:t>)*aa(</a:t>
            </a:r>
            <a:r>
              <a:rPr lang="en-US" sz="2400" b="1" dirty="0" err="1"/>
              <a:t>a+b</a:t>
            </a:r>
            <a:r>
              <a:rPr lang="en-US" sz="2400" b="1" dirty="0"/>
              <a:t>)*</a:t>
            </a:r>
          </a:p>
          <a:p>
            <a:pPr marL="342900" indent="-342900">
              <a:buAutoNum type="arabicPeriod"/>
            </a:pPr>
            <a:r>
              <a:rPr lang="en-US" sz="2400" b="1" dirty="0"/>
              <a:t>(</a:t>
            </a:r>
            <a:r>
              <a:rPr lang="en-US" sz="2400" b="1" dirty="0" err="1"/>
              <a:t>a+b</a:t>
            </a:r>
            <a:r>
              <a:rPr lang="en-US" sz="2400" b="1" dirty="0"/>
              <a:t>)* (</a:t>
            </a:r>
            <a:r>
              <a:rPr lang="en-US" sz="2400" b="1" dirty="0" err="1"/>
              <a:t>aa+ba</a:t>
            </a:r>
            <a:r>
              <a:rPr lang="en-US" sz="2400" b="1" dirty="0"/>
              <a:t>) (</a:t>
            </a:r>
            <a:r>
              <a:rPr lang="en-US" sz="2400" b="1" dirty="0" err="1"/>
              <a:t>a+b</a:t>
            </a:r>
            <a:r>
              <a:rPr lang="en-US" sz="2400" b="1" dirty="0"/>
              <a:t>)*</a:t>
            </a:r>
          </a:p>
          <a:p>
            <a:pPr marL="342900" indent="-342900">
              <a:buAutoNum type="arabicPeriod"/>
            </a:pPr>
            <a:r>
              <a:rPr lang="en-IN" sz="2400" b="1" dirty="0"/>
              <a:t>(0 + 1)*(00 + 11)(0 + 1)*</a:t>
            </a:r>
          </a:p>
          <a:p>
            <a:pPr marL="342900" indent="-342900">
              <a:buAutoNum type="arabicPeriod"/>
            </a:pPr>
            <a:r>
              <a:rPr lang="en-IN" sz="2400" b="1" dirty="0"/>
              <a:t>(</a:t>
            </a:r>
            <a:r>
              <a:rPr lang="en-IN" sz="2400" b="1" dirty="0" err="1"/>
              <a:t>a+b+c</a:t>
            </a:r>
            <a:r>
              <a:rPr lang="en-IN" sz="2400" b="1" dirty="0"/>
              <a:t>)*ab(</a:t>
            </a:r>
            <a:r>
              <a:rPr lang="en-IN" sz="2400" b="1" dirty="0" err="1"/>
              <a:t>a+b+c</a:t>
            </a:r>
            <a:r>
              <a:rPr lang="en-IN" sz="2400" b="1" dirty="0"/>
              <a:t>)*</a:t>
            </a:r>
            <a:endParaRPr lang="en-US" sz="2400" b="1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3510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Unit-3 Pending Problems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F238-7256-4607-ABF5-17DA7C0620B0}"/>
              </a:ext>
            </a:extLst>
          </p:cNvPr>
          <p:cNvSpPr txBox="1"/>
          <p:nvPr/>
        </p:nvSpPr>
        <p:spPr>
          <a:xfrm>
            <a:off x="99442" y="1124744"/>
            <a:ext cx="9044558" cy="65864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b="1" dirty="0"/>
              <a:t>Find Regular Expressions for the following </a:t>
            </a:r>
            <a:r>
              <a:rPr lang="en-IN" sz="2400" b="1" dirty="0" err="1"/>
              <a:t>Langauges</a:t>
            </a:r>
            <a:endParaRPr lang="en-US" sz="2400" b="1" dirty="0"/>
          </a:p>
          <a:p>
            <a:endParaRPr lang="en-US" sz="2400" b="1" dirty="0"/>
          </a:p>
          <a:p>
            <a:pPr marL="342900" indent="-342900">
              <a:buAutoNum type="arabicPeriod"/>
            </a:pPr>
            <a:r>
              <a:rPr lang="en-US" sz="2000" b="1" dirty="0"/>
              <a:t>the set of all strings of 0's and 1's ending in 00</a:t>
            </a:r>
          </a:p>
          <a:p>
            <a:pPr marL="342900" indent="-342900">
              <a:buFontTx/>
              <a:buAutoNum type="arabicPeriod"/>
            </a:pPr>
            <a:r>
              <a:rPr lang="en-US" sz="2000" b="1" dirty="0"/>
              <a:t>the set of all strings of 0's and 1’s, in which number of 0’s followed by number of 1’s</a:t>
            </a:r>
          </a:p>
          <a:p>
            <a:pPr marL="342900" indent="-342900">
              <a:buFontTx/>
              <a:buAutoNum type="arabicPeriod"/>
            </a:pPr>
            <a:r>
              <a:rPr lang="en-US" sz="2000" b="1" dirty="0"/>
              <a:t>Number of a’s followed by number of b’s and followed by number of c’s over the alphabet {</a:t>
            </a:r>
            <a:r>
              <a:rPr lang="en-US" sz="2000" b="1" dirty="0" err="1"/>
              <a:t>a,b,c</a:t>
            </a:r>
            <a:r>
              <a:rPr lang="en-US" sz="2000" b="1" dirty="0"/>
              <a:t>}</a:t>
            </a:r>
          </a:p>
          <a:p>
            <a:pPr marL="342900" indent="-342900">
              <a:buFontTx/>
              <a:buAutoNum type="arabicPeriod"/>
            </a:pPr>
            <a:r>
              <a:rPr lang="en-US" sz="2000" b="1" dirty="0"/>
              <a:t>The of set of all string ending in either 01 or 10</a:t>
            </a:r>
          </a:p>
          <a:p>
            <a:pPr marL="342900" indent="-342900">
              <a:buFontTx/>
              <a:buAutoNum type="arabicPeriod"/>
            </a:pPr>
            <a:r>
              <a:rPr lang="en-US" sz="2000" b="1" dirty="0"/>
              <a:t>The set of all strings have the substrings either 110 or 011 </a:t>
            </a:r>
          </a:p>
          <a:p>
            <a:pPr marL="342900" indent="-342900">
              <a:buFontTx/>
              <a:buAutoNum type="arabicPeriod"/>
            </a:pPr>
            <a:r>
              <a:rPr lang="en-US" sz="2000" b="1" dirty="0"/>
              <a:t>Find a regular expression corresponding to each of the following subsets of {a. b}. 	(a) The set of all strings containing exactly two a’s. </a:t>
            </a:r>
          </a:p>
          <a:p>
            <a:r>
              <a:rPr lang="en-US" sz="2000" b="1" dirty="0"/>
              <a:t>	(b) The set of all strings containing at least 2a’s. </a:t>
            </a:r>
          </a:p>
          <a:p>
            <a:r>
              <a:rPr lang="en-US" sz="2000" b="1" dirty="0"/>
              <a:t>                 (c) The set of all strings containing at most 2a’s. </a:t>
            </a:r>
          </a:p>
          <a:p>
            <a:r>
              <a:rPr lang="en-US" sz="2000" b="1" dirty="0"/>
              <a:t>                (d) The set of a]] strings containing the substring aa</a:t>
            </a:r>
          </a:p>
          <a:p>
            <a:r>
              <a:rPr lang="en-US" sz="2000" b="1" dirty="0"/>
              <a:t>7. Any string of a’s and b’s</a:t>
            </a:r>
          </a:p>
          <a:p>
            <a:r>
              <a:rPr lang="en-US" sz="2000" b="1" dirty="0"/>
              <a:t>8. Find a regular expression consisting of all strings over {a, b} starting with any number of a's, followed by one or more b's, followed by one or more a's, followed by a single b, followed by any number of a's, followed by band ending in any string of a's and b's</a:t>
            </a:r>
          </a:p>
          <a:p>
            <a:pPr marL="342900" indent="-342900">
              <a:buAutoNum type="arabicPeriod"/>
            </a:pPr>
            <a:endParaRPr lang="en-US" sz="2000" b="1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73208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Unit-3 Pending Problems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F238-7256-4607-ABF5-17DA7C0620B0}"/>
              </a:ext>
            </a:extLst>
          </p:cNvPr>
          <p:cNvSpPr txBox="1"/>
          <p:nvPr/>
        </p:nvSpPr>
        <p:spPr>
          <a:xfrm>
            <a:off x="99442" y="1124744"/>
            <a:ext cx="9044558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b="1" dirty="0"/>
              <a:t>Find the regular expression for the following finite automata and set of strings</a:t>
            </a:r>
          </a:p>
          <a:p>
            <a:endParaRPr lang="en-IN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000" b="1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IN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7C94ECC-05AF-4001-88AE-1CE06A904C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099" y="1893565"/>
            <a:ext cx="3533775" cy="13239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109EA86-9CAE-43BC-8799-4E096D51FE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48530" y="1772816"/>
            <a:ext cx="4848225" cy="27622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72EEBF2-EC48-4F06-BB31-C540E193DF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118" y="3600847"/>
            <a:ext cx="481012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894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Unit-3 Pending Problems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F238-7256-4607-ABF5-17DA7C0620B0}"/>
              </a:ext>
            </a:extLst>
          </p:cNvPr>
          <p:cNvSpPr txBox="1"/>
          <p:nvPr/>
        </p:nvSpPr>
        <p:spPr>
          <a:xfrm>
            <a:off x="99442" y="1124744"/>
            <a:ext cx="9044558" cy="30777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400" b="1" dirty="0"/>
              <a:t>Find the regular expression for the following finite automata</a:t>
            </a:r>
          </a:p>
          <a:p>
            <a:endParaRPr lang="en-IN" sz="2400" b="1" dirty="0"/>
          </a:p>
          <a:p>
            <a:endParaRPr lang="en-IN" sz="2400" b="1" dirty="0"/>
          </a:p>
          <a:p>
            <a:endParaRPr lang="en-US" sz="2400" b="1" dirty="0"/>
          </a:p>
          <a:p>
            <a:endParaRPr lang="en-US" sz="2400" b="1" dirty="0"/>
          </a:p>
          <a:p>
            <a:endParaRPr lang="en-US" sz="2000" b="1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C5FEAE-4035-4412-B457-79B891365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787526"/>
            <a:ext cx="447675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607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Closure Properties of Regular Sets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6BD158E-C228-4EF0-BBF6-89EE170117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02" y="1179336"/>
            <a:ext cx="8661195" cy="469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655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Closure Properties of Regular Sets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49A80CC-5084-47B1-8443-09F73ED85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15" y="1333588"/>
            <a:ext cx="8794769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83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Closure Properties of Regular Sets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068C4F9-2689-4C95-A0A3-458F333C3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052736"/>
            <a:ext cx="4464496" cy="11024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BCE0E29-A71F-40BA-A7B8-6105D70F3B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560614"/>
            <a:ext cx="5244144" cy="36433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883FF82-004D-4462-AA64-93907790A6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8000" y="3309314"/>
            <a:ext cx="7799113" cy="22079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658612D-1D4A-4DE1-8BBB-CF2EFEED755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6334" y="5614764"/>
            <a:ext cx="295275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865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Closure Properties of Regular Sets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442CEBC-7F5A-41B0-9A7C-4DE6815C2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124744"/>
            <a:ext cx="8064896" cy="253958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8D148F-466A-45C2-8CC1-560166FE30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851" y="3811568"/>
            <a:ext cx="7740565" cy="844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4177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1187</TotalTime>
  <Words>735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Berlin Sans FB</vt:lpstr>
      <vt:lpstr>Brush Script MT</vt:lpstr>
      <vt:lpstr>Calibri</vt:lpstr>
      <vt:lpstr>Calibri Light</vt:lpstr>
      <vt:lpstr>Franklin Gothic Book</vt:lpstr>
      <vt:lpstr>Times New Roman</vt:lpstr>
      <vt:lpstr>Wingdings 2</vt:lpstr>
      <vt:lpstr>Technic</vt:lpstr>
      <vt:lpstr>Metropolitan</vt:lpstr>
      <vt:lpstr>Unit-3 Pending Problems</vt:lpstr>
      <vt:lpstr>Unit-3 Pending Problems</vt:lpstr>
      <vt:lpstr>Unit-3 Pending Problems</vt:lpstr>
      <vt:lpstr>Unit-3 Pending Problems</vt:lpstr>
      <vt:lpstr>Unit-3 Pending Problems</vt:lpstr>
      <vt:lpstr>Closure Properties of Regular Sets</vt:lpstr>
      <vt:lpstr>Closure Properties of Regular Sets</vt:lpstr>
      <vt:lpstr>Closure Properties of Regular Sets</vt:lpstr>
      <vt:lpstr>Closure Properties of Regular Sets</vt:lpstr>
      <vt:lpstr>Closure Properties of Regular Sets</vt:lpstr>
      <vt:lpstr>Closure Properties of Regular Sets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Sirisha</dc:creator>
  <cp:lastModifiedBy>rajendra prasad</cp:lastModifiedBy>
  <cp:revision>160</cp:revision>
  <dcterms:created xsi:type="dcterms:W3CDTF">2019-07-11T08:42:48Z</dcterms:created>
  <dcterms:modified xsi:type="dcterms:W3CDTF">2021-06-14T01:51:43Z</dcterms:modified>
</cp:coreProperties>
</file>